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7"/>
  </p:handout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41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BAAD739-CFBB-4425-BC42-AE8F8E20F5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4E81402-3529-4585-A5DF-7E35A1C0A3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18B0D-5999-4DCB-A798-D5123340C2DE}" type="datetimeFigureOut">
              <a:rPr lang="fr-FR" smtClean="0"/>
              <a:t>01/10/2019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E728C9-74B6-4CA9-BE01-C100C1CF82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1DECB54-6107-43AB-8E96-F221FB19AB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B2DFB-D25B-457A-9573-859E4920C2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305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042418A-91ED-4C1B-92EF-9D7E0AEC2457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701050" y="71842"/>
            <a:ext cx="1298561" cy="24569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stabilisateur.mp4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time_lapse.avi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fond%20blanc_arendelle.webm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t/ponto-de-interroga%C3%A7%C3%A3o-confirma%C3%A7%C3%A3o-838656/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fond_jcvd.MP4" TargetMode="External"/><Relationship Id="rId2" Type="http://schemas.openxmlformats.org/officeDocument/2006/relationships/hyperlink" Target="construction_fond.webm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hyperlink" Target="exemple.webm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capture_youtube.webm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screenshot.mp4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hyperlink" Target="bigasoft.webm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blog.edx.org/optimal-video-length-student-engagement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smiley-clin-d-oeil-%C3%A9motic%C3%B4ne-295353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pixabay.com/fr/horloge-r%C3%A9veil-point-d-interrogation-69184/" TargetMode="Externa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Apprenez%20&#224;%20bien%20d&#233;couper%20le%20kaki.mp4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29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5" Type="http://schemas.openxmlformats.org/officeDocument/2006/relationships/image" Target="../media/image21.jpg"/><Relationship Id="rId10" Type="http://schemas.openxmlformats.org/officeDocument/2006/relationships/image" Target="../media/image26.pn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4B6CCC-14F2-4B4F-AB30-ED16442F58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Faire un film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7246C74-616D-4377-A032-7E30A2BBD6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(EN TOUTE MODESTIE)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27393F9-BE93-4A18-971C-E62A0F7C98D1}"/>
              </a:ext>
            </a:extLst>
          </p:cNvPr>
          <p:cNvSpPr txBox="1"/>
          <p:nvPr/>
        </p:nvSpPr>
        <p:spPr>
          <a:xfrm>
            <a:off x="2500496" y="1738746"/>
            <a:ext cx="6750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i="1" dirty="0">
                <a:solidFill>
                  <a:srgbClr val="FF9900"/>
                </a:solidFill>
              </a:rPr>
              <a:t>Atelier jeudi 10 octobre - Après-midi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EC2C1FB-3771-47C3-A372-A2055B2FDB21}"/>
              </a:ext>
            </a:extLst>
          </p:cNvPr>
          <p:cNvSpPr txBox="1"/>
          <p:nvPr/>
        </p:nvSpPr>
        <p:spPr>
          <a:xfrm>
            <a:off x="8034965" y="6488668"/>
            <a:ext cx="393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/>
              <a:t>Dasce</a:t>
            </a:r>
            <a:r>
              <a:rPr lang="fr-FR" b="1" i="1" dirty="0"/>
              <a:t> 2019 </a:t>
            </a:r>
            <a:r>
              <a:rPr lang="fr-FR" dirty="0"/>
              <a:t>– </a:t>
            </a:r>
            <a:r>
              <a:rPr lang="fr-FR" b="1" dirty="0"/>
              <a:t>Alexandre </a:t>
            </a:r>
            <a:r>
              <a:rPr lang="fr-FR" sz="1100" b="1" dirty="0" err="1"/>
              <a:t>Tarentino</a:t>
            </a:r>
            <a:r>
              <a:rPr lang="fr-FR" b="1" dirty="0"/>
              <a:t> </a:t>
            </a:r>
            <a:r>
              <a:rPr lang="fr-FR" b="1" dirty="0" err="1"/>
              <a:t>Hublart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44715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BD0C3880-CED5-48D5-9078-B9D0FFE5ED37}"/>
              </a:ext>
            </a:extLst>
          </p:cNvPr>
          <p:cNvSpPr txBox="1">
            <a:spLocks/>
          </p:cNvSpPr>
          <p:nvPr/>
        </p:nvSpPr>
        <p:spPr>
          <a:xfrm>
            <a:off x="786185" y="310174"/>
            <a:ext cx="10364451" cy="614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2. Quels matériels pour ma vidéo ?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3FE45F-98BF-40B1-821B-31135F824ED3}"/>
              </a:ext>
            </a:extLst>
          </p:cNvPr>
          <p:cNvSpPr txBox="1"/>
          <p:nvPr/>
        </p:nvSpPr>
        <p:spPr>
          <a:xfrm>
            <a:off x="1219199" y="925034"/>
            <a:ext cx="109728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100" dirty="0"/>
              <a:t>3. Accessoires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fr-FR" sz="2400" i="1" u="sng" dirty="0">
                <a:hlinkClick r:id="rId2" action="ppaction://hlinkfile"/>
              </a:rPr>
              <a:t>Stabilistateur</a:t>
            </a:r>
            <a:r>
              <a:rPr lang="fr-FR" sz="2400" dirty="0"/>
              <a:t> </a:t>
            </a:r>
          </a:p>
          <a:p>
            <a:pPr lvl="3"/>
            <a:endParaRPr lang="fr-FR" sz="22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fr-FR" sz="22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fr-FR" sz="22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fr-FR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2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DEB47C2-052F-43F5-B6D8-C573FB617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35" y="2317723"/>
            <a:ext cx="3343869" cy="434702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14CFA0C-3D04-489C-BF5B-204B587D7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3743" y="2840238"/>
            <a:ext cx="3824514" cy="382451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707541F-4416-4C34-B510-71D4B45673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3132" y="2511852"/>
            <a:ext cx="393382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85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BD0C3880-CED5-48D5-9078-B9D0FFE5ED37}"/>
              </a:ext>
            </a:extLst>
          </p:cNvPr>
          <p:cNvSpPr txBox="1">
            <a:spLocks/>
          </p:cNvSpPr>
          <p:nvPr/>
        </p:nvSpPr>
        <p:spPr>
          <a:xfrm>
            <a:off x="786185" y="310174"/>
            <a:ext cx="10364451" cy="614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2. Quels matériels pour ma vidéo ?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3FE45F-98BF-40B1-821B-31135F824ED3}"/>
              </a:ext>
            </a:extLst>
          </p:cNvPr>
          <p:cNvSpPr txBox="1"/>
          <p:nvPr/>
        </p:nvSpPr>
        <p:spPr>
          <a:xfrm>
            <a:off x="1219199" y="925034"/>
            <a:ext cx="109728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100" dirty="0"/>
              <a:t>3. Accessoires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fr-FR" sz="2400" i="1" u="sng" dirty="0"/>
              <a:t>Lumières :</a:t>
            </a:r>
            <a:r>
              <a:rPr lang="fr-FR" sz="2400" dirty="0"/>
              <a:t> </a:t>
            </a:r>
          </a:p>
          <a:p>
            <a:pPr lvl="3"/>
            <a:endParaRPr lang="fr-FR" sz="22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fr-FR" sz="22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fr-FR" sz="22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fr-FR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200" dirty="0"/>
          </a:p>
        </p:txBody>
      </p:sp>
      <p:pic>
        <p:nvPicPr>
          <p:cNvPr id="6146" name="Picture 2" descr="Résultat de recherche d'images pour &quot;lumiere camera&quot;">
            <a:extLst>
              <a:ext uri="{FF2B5EF4-FFF2-40B4-BE49-F238E27FC236}">
                <a16:creationId xmlns:a16="http://schemas.microsoft.com/office/drawing/2014/main" id="{11FECAFE-C1ED-4A88-9703-E8053E2B0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10" y="2782432"/>
            <a:ext cx="3150534" cy="315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00DA9CA-7DE4-4B33-8595-28C6C195A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353" y="2394642"/>
            <a:ext cx="3926114" cy="392611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EEB70F6-F0AC-4D37-96EB-4E85C4CE5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2146" y="2317723"/>
            <a:ext cx="3088129" cy="392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09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BD0C3880-CED5-48D5-9078-B9D0FFE5ED37}"/>
              </a:ext>
            </a:extLst>
          </p:cNvPr>
          <p:cNvSpPr txBox="1">
            <a:spLocks/>
          </p:cNvSpPr>
          <p:nvPr/>
        </p:nvSpPr>
        <p:spPr>
          <a:xfrm>
            <a:off x="786185" y="310174"/>
            <a:ext cx="10364451" cy="614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2. Quels matériels pour ma vidéo ?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3FE45F-98BF-40B1-821B-31135F824ED3}"/>
              </a:ext>
            </a:extLst>
          </p:cNvPr>
          <p:cNvSpPr txBox="1"/>
          <p:nvPr/>
        </p:nvSpPr>
        <p:spPr>
          <a:xfrm>
            <a:off x="1219199" y="925034"/>
            <a:ext cx="109728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100" dirty="0"/>
              <a:t>3. Accessoires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fr-FR" sz="2400" i="1" u="sng" dirty="0">
                <a:hlinkClick r:id="rId2" action="ppaction://hlinkfile"/>
              </a:rPr>
              <a:t>Time lapse </a:t>
            </a:r>
            <a:r>
              <a:rPr lang="fr-FR" sz="2400" i="1" u="sng" dirty="0"/>
              <a:t>:</a:t>
            </a:r>
            <a:r>
              <a:rPr lang="fr-FR" sz="2400" dirty="0"/>
              <a:t> </a:t>
            </a:r>
          </a:p>
          <a:p>
            <a:pPr lvl="3"/>
            <a:endParaRPr lang="fr-FR" sz="22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fr-FR" sz="22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fr-FR" sz="22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fr-FR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200" dirty="0"/>
          </a:p>
        </p:txBody>
      </p:sp>
      <p:pic>
        <p:nvPicPr>
          <p:cNvPr id="1026" name="Picture 2" descr="Résultat de recherche d'images pour &quot;time lapse materiel&quot;">
            <a:extLst>
              <a:ext uri="{FF2B5EF4-FFF2-40B4-BE49-F238E27FC236}">
                <a16:creationId xmlns:a16="http://schemas.microsoft.com/office/drawing/2014/main" id="{139FC990-6B5B-4E2C-A811-6FFD5EE9F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12" y="2638849"/>
            <a:ext cx="3666258" cy="366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time lapse materiel&quot;">
            <a:extLst>
              <a:ext uri="{FF2B5EF4-FFF2-40B4-BE49-F238E27FC236}">
                <a16:creationId xmlns:a16="http://schemas.microsoft.com/office/drawing/2014/main" id="{9DBB885F-5873-43B8-A45D-E052097171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09"/>
          <a:stretch/>
        </p:blipFill>
        <p:spPr bwMode="auto">
          <a:xfrm>
            <a:off x="4174924" y="3335354"/>
            <a:ext cx="3842152" cy="197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B6FF64C-5A29-423E-A85E-301DC46A8B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0090" y="2638849"/>
            <a:ext cx="3537449" cy="353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85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BD0C3880-CED5-48D5-9078-B9D0FFE5ED37}"/>
              </a:ext>
            </a:extLst>
          </p:cNvPr>
          <p:cNvSpPr txBox="1">
            <a:spLocks/>
          </p:cNvSpPr>
          <p:nvPr/>
        </p:nvSpPr>
        <p:spPr>
          <a:xfrm>
            <a:off x="786185" y="310174"/>
            <a:ext cx="10364451" cy="614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2. Quels matériels pour ma vidéo ?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3FE45F-98BF-40B1-821B-31135F824ED3}"/>
              </a:ext>
            </a:extLst>
          </p:cNvPr>
          <p:cNvSpPr txBox="1"/>
          <p:nvPr/>
        </p:nvSpPr>
        <p:spPr>
          <a:xfrm>
            <a:off x="1219199" y="925034"/>
            <a:ext cx="109728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100" dirty="0"/>
              <a:t>3. Accessoires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fr-FR" sz="2400" i="1" u="sng" dirty="0">
                <a:hlinkClick r:id="rId2" action="ppaction://hlinkfile"/>
              </a:rPr>
              <a:t>Fond vert</a:t>
            </a:r>
            <a:r>
              <a:rPr lang="fr-FR" sz="2400" i="1" u="sng" dirty="0"/>
              <a:t> (ou pas) :</a:t>
            </a:r>
            <a:r>
              <a:rPr lang="fr-FR" sz="2400" dirty="0"/>
              <a:t> </a:t>
            </a:r>
          </a:p>
          <a:p>
            <a:pPr lvl="3"/>
            <a:endParaRPr lang="fr-FR" sz="22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fr-FR" sz="22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fr-FR" sz="22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fr-FR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200" dirty="0"/>
          </a:p>
        </p:txBody>
      </p:sp>
      <p:pic>
        <p:nvPicPr>
          <p:cNvPr id="2050" name="Picture 2" descr="Résultat de recherche d'images pour &quot;fond vert&quot;">
            <a:extLst>
              <a:ext uri="{FF2B5EF4-FFF2-40B4-BE49-F238E27FC236}">
                <a16:creationId xmlns:a16="http://schemas.microsoft.com/office/drawing/2014/main" id="{2EE7E831-6EC2-4F99-84A8-E3BE57CFA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55" y="2669105"/>
            <a:ext cx="3829473" cy="382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B3AF6E2-BF60-4541-89D7-4609E7CEE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4986" y="2669105"/>
            <a:ext cx="3829473" cy="382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77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BD0C3880-CED5-48D5-9078-B9D0FFE5ED37}"/>
              </a:ext>
            </a:extLst>
          </p:cNvPr>
          <p:cNvSpPr txBox="1">
            <a:spLocks/>
          </p:cNvSpPr>
          <p:nvPr/>
        </p:nvSpPr>
        <p:spPr>
          <a:xfrm>
            <a:off x="786185" y="310174"/>
            <a:ext cx="10364451" cy="614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2. Quels matériels pour ma vidéo ?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3FE45F-98BF-40B1-821B-31135F824ED3}"/>
              </a:ext>
            </a:extLst>
          </p:cNvPr>
          <p:cNvSpPr txBox="1"/>
          <p:nvPr/>
        </p:nvSpPr>
        <p:spPr>
          <a:xfrm>
            <a:off x="3207488" y="1325733"/>
            <a:ext cx="10972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500" b="1" dirty="0"/>
              <a:t>Il en manque un ???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0653EE7-092D-4534-BA8C-EFFA3FF54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12024" y="939819"/>
            <a:ext cx="1800966" cy="1556657"/>
          </a:xfrm>
          <a:prstGeom prst="rect">
            <a:avLst/>
          </a:prstGeom>
        </p:spPr>
      </p:pic>
      <p:pic>
        <p:nvPicPr>
          <p:cNvPr id="3074" name="Picture 2" descr="Résultat de recherche d'images pour &quot;smartphone&quot;">
            <a:extLst>
              <a:ext uri="{FF2B5EF4-FFF2-40B4-BE49-F238E27FC236}">
                <a16:creationId xmlns:a16="http://schemas.microsoft.com/office/drawing/2014/main" id="{F0ACEA26-ABB7-4A9C-AE25-82DE6DD22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774" y="3016093"/>
            <a:ext cx="3531733" cy="353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7E92DA7-6F5B-453C-8CA8-6E80FE605DC5}"/>
              </a:ext>
            </a:extLst>
          </p:cNvPr>
          <p:cNvSpPr txBox="1"/>
          <p:nvPr/>
        </p:nvSpPr>
        <p:spPr>
          <a:xfrm>
            <a:off x="1617272" y="2904522"/>
            <a:ext cx="3148170" cy="5001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r-FR" sz="2900" dirty="0"/>
              <a:t>Microphone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r-FR" sz="2900" dirty="0"/>
              <a:t>Camera(s)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r-FR" sz="2900" dirty="0"/>
              <a:t>Logiciels intégrés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r-FR" sz="2900" dirty="0"/>
              <a:t>Accessoires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fr-FR" sz="2900" dirty="0"/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r-FR" sz="2900" dirty="0"/>
              <a:t>Bonne qualité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r-FR" sz="2900" dirty="0"/>
              <a:t>A portée de tous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r-FR" sz="2900" dirty="0"/>
              <a:t>Facile d’utilisation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fr-FR" sz="2900" dirty="0"/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fr-FR" sz="2900" dirty="0"/>
          </a:p>
          <a:p>
            <a:pPr>
              <a:buClr>
                <a:srgbClr val="00B050"/>
              </a:buClr>
            </a:pPr>
            <a:endParaRPr lang="fr-FR" sz="29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CD6DF1F-AB06-4F51-A550-AAC1C4A2AD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533" y="3170734"/>
            <a:ext cx="1641639" cy="919317"/>
          </a:xfrm>
          <a:prstGeom prst="rect">
            <a:avLst/>
          </a:prstGeom>
        </p:spPr>
      </p:pic>
      <p:pic>
        <p:nvPicPr>
          <p:cNvPr id="1026" name="Picture 2" descr="Résultat de recherche d'images pour &quot;stabilisateur smartphone&quot;">
            <a:extLst>
              <a:ext uri="{FF2B5EF4-FFF2-40B4-BE49-F238E27FC236}">
                <a16:creationId xmlns:a16="http://schemas.microsoft.com/office/drawing/2014/main" id="{56618A12-D3B2-424A-8E11-D3802AACF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515" y="4346840"/>
            <a:ext cx="1883639" cy="105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5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1DDE31-2C1D-44B6-9CEB-E43DD41E9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185" y="310174"/>
            <a:ext cx="10364451" cy="614860"/>
          </a:xfrm>
        </p:spPr>
        <p:txBody>
          <a:bodyPr>
            <a:normAutofit/>
          </a:bodyPr>
          <a:lstStyle/>
          <a:p>
            <a:r>
              <a:rPr lang="fr-FR" dirty="0"/>
              <a:t>3. Les logiciels / SITES </a:t>
            </a:r>
            <a:r>
              <a:rPr lang="fr-FR" sz="2000" dirty="0"/>
              <a:t>(peut être le + important)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7C795F0-5827-448A-9F8A-9896D1653B10}"/>
              </a:ext>
            </a:extLst>
          </p:cNvPr>
          <p:cNvSpPr txBox="1"/>
          <p:nvPr/>
        </p:nvSpPr>
        <p:spPr>
          <a:xfrm>
            <a:off x="903767" y="1073887"/>
            <a:ext cx="1097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200" dirty="0"/>
              <a:t>Le logiciel de montage – exemples :</a:t>
            </a:r>
          </a:p>
          <a:p>
            <a:pPr lvl="1"/>
            <a:endParaRPr lang="fr-FR" sz="2200" dirty="0"/>
          </a:p>
          <a:p>
            <a:pPr lvl="1"/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45F9053-3DDB-42F0-A851-272ACF0C9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33" y="1878465"/>
            <a:ext cx="2143125" cy="214312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017D0E0-5C77-4FC4-8F29-4EB87B9FF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757" y="1878465"/>
            <a:ext cx="2143124" cy="214312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CE417B7-6BBB-4AD6-AC6D-1980DB1A7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080" y="1887989"/>
            <a:ext cx="2133600" cy="21336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A6BBC97-857C-41D2-8880-A8F8B82912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937" r="13937"/>
          <a:stretch/>
        </p:blipFill>
        <p:spPr>
          <a:xfrm>
            <a:off x="9858878" y="1887989"/>
            <a:ext cx="1582007" cy="2193363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23304687-9721-49DA-B795-AE6AFCDE2BCA}"/>
              </a:ext>
            </a:extLst>
          </p:cNvPr>
          <p:cNvSpPr txBox="1"/>
          <p:nvPr/>
        </p:nvSpPr>
        <p:spPr>
          <a:xfrm>
            <a:off x="315433" y="4592335"/>
            <a:ext cx="2090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Final Cut Pro </a:t>
            </a:r>
            <a:r>
              <a:rPr lang="fr-FR" i="1" dirty="0"/>
              <a:t>(Apple)</a:t>
            </a:r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9083D88-3514-4ADB-B020-03CA881831DD}"/>
              </a:ext>
            </a:extLst>
          </p:cNvPr>
          <p:cNvSpPr txBox="1"/>
          <p:nvPr/>
        </p:nvSpPr>
        <p:spPr>
          <a:xfrm>
            <a:off x="3499757" y="4592335"/>
            <a:ext cx="2440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Movie</a:t>
            </a:r>
            <a:r>
              <a:rPr lang="fr-FR" dirty="0"/>
              <a:t> Maker </a:t>
            </a:r>
            <a:r>
              <a:rPr lang="fr-FR" i="1" dirty="0"/>
              <a:t>(Windows)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4308959-2F05-4669-B884-352F9CA5F616}"/>
              </a:ext>
            </a:extLst>
          </p:cNvPr>
          <p:cNvSpPr txBox="1"/>
          <p:nvPr/>
        </p:nvSpPr>
        <p:spPr>
          <a:xfrm>
            <a:off x="6726851" y="4592335"/>
            <a:ext cx="2273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Sony Vegas Pro </a:t>
            </a:r>
            <a:r>
              <a:rPr lang="fr-FR" i="1" dirty="0"/>
              <a:t>(Sony)</a:t>
            </a:r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32DF4B4-3DB2-4C1A-AD38-43E58AF5C9A5}"/>
              </a:ext>
            </a:extLst>
          </p:cNvPr>
          <p:cNvSpPr txBox="1"/>
          <p:nvPr/>
        </p:nvSpPr>
        <p:spPr>
          <a:xfrm>
            <a:off x="9724076" y="4601784"/>
            <a:ext cx="2235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Video</a:t>
            </a:r>
            <a:r>
              <a:rPr lang="fr-FR" dirty="0"/>
              <a:t> Deluxe </a:t>
            </a:r>
            <a:r>
              <a:rPr lang="fr-FR" i="1" dirty="0"/>
              <a:t>(</a:t>
            </a:r>
            <a:r>
              <a:rPr lang="fr-FR" i="1" dirty="0" err="1"/>
              <a:t>Magix</a:t>
            </a:r>
            <a:r>
              <a:rPr lang="fr-FR" i="1" dirty="0"/>
              <a:t>)</a:t>
            </a:r>
            <a:endParaRPr lang="fr-FR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92410252-CCCE-42D8-A04A-B4E2265CEE60}"/>
              </a:ext>
            </a:extLst>
          </p:cNvPr>
          <p:cNvSpPr/>
          <p:nvPr/>
        </p:nvSpPr>
        <p:spPr>
          <a:xfrm>
            <a:off x="9144000" y="1366972"/>
            <a:ext cx="3048000" cy="47181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0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1DDE31-2C1D-44B6-9CEB-E43DD41E9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185" y="310174"/>
            <a:ext cx="10364451" cy="614860"/>
          </a:xfrm>
        </p:spPr>
        <p:txBody>
          <a:bodyPr>
            <a:normAutofit/>
          </a:bodyPr>
          <a:lstStyle/>
          <a:p>
            <a:r>
              <a:rPr lang="fr-FR" dirty="0"/>
              <a:t>3. Les logiciels / SITES </a:t>
            </a:r>
            <a:r>
              <a:rPr lang="fr-FR" sz="2000" dirty="0"/>
              <a:t>(peut être le + important)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7C795F0-5827-448A-9F8A-9896D1653B10}"/>
              </a:ext>
            </a:extLst>
          </p:cNvPr>
          <p:cNvSpPr txBox="1"/>
          <p:nvPr/>
        </p:nvSpPr>
        <p:spPr>
          <a:xfrm>
            <a:off x="903767" y="1073887"/>
            <a:ext cx="1097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200" dirty="0"/>
              <a:t>Le logiciel de montage - principes :</a:t>
            </a:r>
          </a:p>
          <a:p>
            <a:pPr lvl="1"/>
            <a:endParaRPr lang="fr-FR" sz="2200" dirty="0"/>
          </a:p>
          <a:p>
            <a:pPr lvl="1"/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930D469-90C7-4A3D-B5FE-53E5AF575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1514"/>
            <a:ext cx="12192000" cy="65952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AE3BAF-2EEB-466D-8713-97B4DD11AF5E}"/>
              </a:ext>
            </a:extLst>
          </p:cNvPr>
          <p:cNvSpPr/>
          <p:nvPr/>
        </p:nvSpPr>
        <p:spPr>
          <a:xfrm>
            <a:off x="0" y="631371"/>
            <a:ext cx="4909457" cy="31568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32D48B1-3702-4841-94BC-5F41BD6BA3D6}"/>
              </a:ext>
            </a:extLst>
          </p:cNvPr>
          <p:cNvSpPr/>
          <p:nvPr/>
        </p:nvSpPr>
        <p:spPr>
          <a:xfrm>
            <a:off x="4909457" y="809248"/>
            <a:ext cx="1186543" cy="31568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FD48DD-18D8-4892-A8EF-23F28254F06D}"/>
              </a:ext>
            </a:extLst>
          </p:cNvPr>
          <p:cNvSpPr/>
          <p:nvPr/>
        </p:nvSpPr>
        <p:spPr>
          <a:xfrm>
            <a:off x="5968410" y="720310"/>
            <a:ext cx="4909457" cy="31568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9237D8-FD5A-4460-9E70-BE8F287F277B}"/>
              </a:ext>
            </a:extLst>
          </p:cNvPr>
          <p:cNvSpPr/>
          <p:nvPr/>
        </p:nvSpPr>
        <p:spPr>
          <a:xfrm>
            <a:off x="-1" y="4564829"/>
            <a:ext cx="9252858" cy="1661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75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24D6AC-52EF-47EC-8BC8-9A916ED9F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47" y="2730346"/>
            <a:ext cx="10364451" cy="1596177"/>
          </a:xfrm>
        </p:spPr>
        <p:txBody>
          <a:bodyPr>
            <a:normAutofit/>
          </a:bodyPr>
          <a:lstStyle/>
          <a:p>
            <a:r>
              <a:rPr lang="fr-FR" sz="6000" b="1" dirty="0">
                <a:hlinkClick r:id="rId2" action="ppaction://hlinkfile"/>
              </a:rPr>
              <a:t>EXEMPLE</a:t>
            </a:r>
            <a:r>
              <a:rPr lang="fr-FR" sz="6000" b="1" dirty="0"/>
              <a:t> + </a:t>
            </a:r>
            <a:r>
              <a:rPr lang="fr-FR" sz="6000" b="1" dirty="0">
                <a:hlinkClick r:id="rId3" action="ppaction://hlinkfile"/>
              </a:rPr>
              <a:t>Vidéo finale</a:t>
            </a:r>
            <a:endParaRPr lang="fr-FR" sz="6000" b="1" dirty="0"/>
          </a:p>
        </p:txBody>
      </p:sp>
    </p:spTree>
    <p:extLst>
      <p:ext uri="{BB962C8B-B14F-4D97-AF65-F5344CB8AC3E}">
        <p14:creationId xmlns:p14="http://schemas.microsoft.com/office/powerpoint/2010/main" val="2127848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1DDE31-2C1D-44B6-9CEB-E43DD41E9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185" y="310174"/>
            <a:ext cx="10364451" cy="614860"/>
          </a:xfrm>
        </p:spPr>
        <p:txBody>
          <a:bodyPr>
            <a:normAutofit/>
          </a:bodyPr>
          <a:lstStyle/>
          <a:p>
            <a:r>
              <a:rPr lang="fr-FR" dirty="0"/>
              <a:t>3. Les logiciels / SITES </a:t>
            </a:r>
            <a:r>
              <a:rPr lang="fr-FR" sz="2000" dirty="0"/>
              <a:t>(peut être le + important)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7C795F0-5827-448A-9F8A-9896D1653B10}"/>
              </a:ext>
            </a:extLst>
          </p:cNvPr>
          <p:cNvSpPr txBox="1"/>
          <p:nvPr/>
        </p:nvSpPr>
        <p:spPr>
          <a:xfrm>
            <a:off x="903767" y="1073887"/>
            <a:ext cx="10972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+mj-lt"/>
              <a:buAutoNum type="arabicPeriod" startAt="2"/>
            </a:pPr>
            <a:r>
              <a:rPr lang="fr-FR" sz="2200" dirty="0"/>
              <a:t>Les autres logiciels :</a:t>
            </a:r>
          </a:p>
          <a:p>
            <a:pPr marL="914400" lvl="1" indent="-457200">
              <a:buFont typeface="+mj-lt"/>
              <a:buAutoNum type="arabicPeriod" startAt="2"/>
            </a:pPr>
            <a:endParaRPr lang="fr-FR" sz="2200" dirty="0"/>
          </a:p>
          <a:p>
            <a:pPr marL="914400" lvl="1" indent="-457200">
              <a:buFont typeface="+mj-lt"/>
              <a:buAutoNum type="arabicPeriod" startAt="2"/>
            </a:pPr>
            <a:endParaRPr lang="fr-FR" sz="22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2200" dirty="0"/>
              <a:t>Logiciels de capture d’</a:t>
            </a:r>
            <a:r>
              <a:rPr lang="fr-FR" sz="2200" dirty="0">
                <a:hlinkClick r:id="rId2" action="ppaction://hlinkfile"/>
              </a:rPr>
              <a:t>écran</a:t>
            </a:r>
            <a:r>
              <a:rPr lang="fr-FR" sz="2200" dirty="0"/>
              <a:t> ordinateur :  </a:t>
            </a:r>
          </a:p>
          <a:p>
            <a:pPr lvl="1"/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31F974C-8C65-4BD1-A4DA-1D620970B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90" y="3223287"/>
            <a:ext cx="4674277" cy="2560825"/>
          </a:xfrm>
          <a:prstGeom prst="rect">
            <a:avLst/>
          </a:prstGeom>
        </p:spPr>
      </p:pic>
      <p:pic>
        <p:nvPicPr>
          <p:cNvPr id="5122" name="Picture 2" descr="Résultat de recherche d'images pour &quot;camtasia logo&quot;">
            <a:extLst>
              <a:ext uri="{FF2B5EF4-FFF2-40B4-BE49-F238E27FC236}">
                <a16:creationId xmlns:a16="http://schemas.microsoft.com/office/drawing/2014/main" id="{1528864F-4670-447E-B53B-1EBC6937E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086" y="3360700"/>
            <a:ext cx="2423412" cy="242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ésultat de recherche d'images pour &quot;icecream screen recorder&quot;">
            <a:extLst>
              <a:ext uri="{FF2B5EF4-FFF2-40B4-BE49-F238E27FC236}">
                <a16:creationId xmlns:a16="http://schemas.microsoft.com/office/drawing/2014/main" id="{BECDA3CC-D454-47AF-B21A-6D1D8ABF1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370" y="3783566"/>
            <a:ext cx="26955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056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1DDE31-2C1D-44B6-9CEB-E43DD41E9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185" y="310174"/>
            <a:ext cx="10364451" cy="614860"/>
          </a:xfrm>
        </p:spPr>
        <p:txBody>
          <a:bodyPr>
            <a:normAutofit/>
          </a:bodyPr>
          <a:lstStyle/>
          <a:p>
            <a:r>
              <a:rPr lang="fr-FR" dirty="0"/>
              <a:t>3. Les logiciels / SITES </a:t>
            </a:r>
            <a:r>
              <a:rPr lang="fr-FR" sz="2000" dirty="0"/>
              <a:t>(peut être le + important)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7C795F0-5827-448A-9F8A-9896D1653B10}"/>
              </a:ext>
            </a:extLst>
          </p:cNvPr>
          <p:cNvSpPr txBox="1"/>
          <p:nvPr/>
        </p:nvSpPr>
        <p:spPr>
          <a:xfrm>
            <a:off x="903767" y="1073887"/>
            <a:ext cx="10972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+mj-lt"/>
              <a:buAutoNum type="arabicPeriod" startAt="2"/>
            </a:pPr>
            <a:r>
              <a:rPr lang="fr-FR" sz="2200" dirty="0"/>
              <a:t>Les autres logiciels :</a:t>
            </a:r>
          </a:p>
          <a:p>
            <a:pPr marL="914400" lvl="1" indent="-457200">
              <a:buFont typeface="+mj-lt"/>
              <a:buAutoNum type="arabicPeriod" startAt="2"/>
            </a:pPr>
            <a:endParaRPr lang="fr-FR" sz="2200" dirty="0"/>
          </a:p>
          <a:p>
            <a:pPr marL="914400" lvl="1" indent="-457200">
              <a:buFont typeface="+mj-lt"/>
              <a:buAutoNum type="arabicPeriod" startAt="2"/>
            </a:pPr>
            <a:endParaRPr lang="fr-FR" sz="22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2200" dirty="0"/>
              <a:t>Sites de capture </a:t>
            </a:r>
            <a:r>
              <a:rPr lang="fr-FR" sz="2200" dirty="0">
                <a:hlinkClick r:id="rId2" action="ppaction://hlinkfile"/>
              </a:rPr>
              <a:t>vidéo</a:t>
            </a:r>
            <a:r>
              <a:rPr lang="fr-FR" sz="2200" dirty="0"/>
              <a:t> (sur internet) :  </a:t>
            </a:r>
          </a:p>
          <a:p>
            <a:pPr lvl="1"/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285C4A5-C05B-44DC-8834-E6B9622CD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33" y="2751387"/>
            <a:ext cx="5239430" cy="379643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BE042CA-F88C-4201-A9F2-74CF88063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197" y="2746724"/>
            <a:ext cx="5733370" cy="382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06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0C10BE-6EA5-432F-AA9C-B02F6105E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448284"/>
          </a:xfrm>
        </p:spPr>
        <p:txBody>
          <a:bodyPr>
            <a:normAutofit fontScale="90000"/>
          </a:bodyPr>
          <a:lstStyle/>
          <a:p>
            <a:r>
              <a:rPr lang="fr-FR" dirty="0"/>
              <a:t>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711E8B-641C-49ED-A2BC-F69CA6A127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066802"/>
            <a:ext cx="10363826" cy="472439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fr-FR" dirty="0"/>
          </a:p>
          <a:p>
            <a:pPr marL="457200" indent="-457200">
              <a:buFont typeface="+mj-lt"/>
              <a:buAutoNum type="arabicPeriod"/>
            </a:pPr>
            <a:endParaRPr lang="fr-FR" dirty="0"/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Pourquoi / Pour qui réaliser une vidéo ?</a:t>
            </a:r>
          </a:p>
          <a:p>
            <a:pPr marL="457200" lvl="1" indent="0">
              <a:buNone/>
            </a:pPr>
            <a:endParaRPr lang="fr-FR" dirty="0"/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Pour Quels matériels opter ?</a:t>
            </a:r>
          </a:p>
          <a:p>
            <a:pPr marL="457200" indent="-457200">
              <a:buFont typeface="+mj-lt"/>
              <a:buAutoNum type="arabicPeriod"/>
            </a:pPr>
            <a:endParaRPr lang="fr-FR" dirty="0"/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les différents logiciels / SITES </a:t>
            </a:r>
          </a:p>
          <a:p>
            <a:pPr marL="457200" indent="-457200">
              <a:buFont typeface="+mj-lt"/>
              <a:buAutoNum type="arabicPeriod"/>
            </a:pPr>
            <a:endParaRPr lang="fr-FR" dirty="0"/>
          </a:p>
          <a:p>
            <a:pPr marL="0" indent="0">
              <a:buNone/>
            </a:pPr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791876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1DDE31-2C1D-44B6-9CEB-E43DD41E9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185" y="310174"/>
            <a:ext cx="10364451" cy="614860"/>
          </a:xfrm>
        </p:spPr>
        <p:txBody>
          <a:bodyPr>
            <a:normAutofit/>
          </a:bodyPr>
          <a:lstStyle/>
          <a:p>
            <a:r>
              <a:rPr lang="fr-FR" dirty="0"/>
              <a:t>3. Les logiciels / SITES </a:t>
            </a:r>
            <a:r>
              <a:rPr lang="fr-FR" sz="2000" dirty="0"/>
              <a:t>(peut être le + important)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7C795F0-5827-448A-9F8A-9896D1653B10}"/>
              </a:ext>
            </a:extLst>
          </p:cNvPr>
          <p:cNvSpPr txBox="1"/>
          <p:nvPr/>
        </p:nvSpPr>
        <p:spPr>
          <a:xfrm>
            <a:off x="903767" y="1073887"/>
            <a:ext cx="10972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+mj-lt"/>
              <a:buAutoNum type="arabicPeriod" startAt="2"/>
            </a:pPr>
            <a:r>
              <a:rPr lang="fr-FR" sz="2200" dirty="0"/>
              <a:t>Les autres logiciels :</a:t>
            </a:r>
          </a:p>
          <a:p>
            <a:pPr marL="914400" lvl="1" indent="-457200">
              <a:buFont typeface="+mj-lt"/>
              <a:buAutoNum type="arabicPeriod" startAt="2"/>
            </a:pPr>
            <a:endParaRPr lang="fr-FR" sz="2200" dirty="0"/>
          </a:p>
          <a:p>
            <a:pPr marL="914400" lvl="1" indent="-457200">
              <a:buFont typeface="+mj-lt"/>
              <a:buAutoNum type="arabicPeriod" startAt="2"/>
            </a:pPr>
            <a:endParaRPr lang="fr-FR" sz="22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2200" dirty="0"/>
              <a:t>Sites de capture </a:t>
            </a:r>
            <a:r>
              <a:rPr lang="fr-FR" sz="2200" dirty="0">
                <a:hlinkClick r:id="rId2" action="ppaction://hlinkfile"/>
              </a:rPr>
              <a:t>vidéo</a:t>
            </a:r>
            <a:r>
              <a:rPr lang="fr-FR" sz="2200" dirty="0"/>
              <a:t> (sur smartphone) :  </a:t>
            </a:r>
          </a:p>
          <a:p>
            <a:pPr lvl="1"/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9D6BC61-2611-4846-B4D6-A6AC5F796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350" y="2841171"/>
            <a:ext cx="5313188" cy="327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51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1DDE31-2C1D-44B6-9CEB-E43DD41E9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185" y="310174"/>
            <a:ext cx="10364451" cy="614860"/>
          </a:xfrm>
        </p:spPr>
        <p:txBody>
          <a:bodyPr>
            <a:normAutofit/>
          </a:bodyPr>
          <a:lstStyle/>
          <a:p>
            <a:r>
              <a:rPr lang="fr-FR" dirty="0"/>
              <a:t>3. Les logiciels / SITES </a:t>
            </a:r>
            <a:r>
              <a:rPr lang="fr-FR" sz="2000" dirty="0"/>
              <a:t>(peut être le + important)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7C795F0-5827-448A-9F8A-9896D1653B10}"/>
              </a:ext>
            </a:extLst>
          </p:cNvPr>
          <p:cNvSpPr txBox="1"/>
          <p:nvPr/>
        </p:nvSpPr>
        <p:spPr>
          <a:xfrm>
            <a:off x="903767" y="1073887"/>
            <a:ext cx="10972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+mj-lt"/>
              <a:buAutoNum type="arabicPeriod" startAt="2"/>
            </a:pPr>
            <a:r>
              <a:rPr lang="fr-FR" sz="2200" dirty="0"/>
              <a:t>Les autres logiciels :</a:t>
            </a:r>
          </a:p>
          <a:p>
            <a:pPr marL="914400" lvl="1" indent="-457200">
              <a:buFont typeface="+mj-lt"/>
              <a:buAutoNum type="arabicPeriod" startAt="2"/>
            </a:pPr>
            <a:endParaRPr lang="fr-FR" sz="2200" dirty="0"/>
          </a:p>
          <a:p>
            <a:pPr marL="914400" lvl="1" indent="-457200">
              <a:buFont typeface="+mj-lt"/>
              <a:buAutoNum type="arabicPeriod" startAt="2"/>
            </a:pPr>
            <a:endParaRPr lang="fr-FR" sz="22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2200" dirty="0"/>
              <a:t>Sites de conversion </a:t>
            </a:r>
            <a:r>
              <a:rPr lang="fr-FR" sz="2200" dirty="0">
                <a:hlinkClick r:id="rId2" action="ppaction://hlinkfile"/>
              </a:rPr>
              <a:t>vidéo</a:t>
            </a:r>
            <a:r>
              <a:rPr lang="fr-FR" sz="2200" dirty="0"/>
              <a:t> :  </a:t>
            </a:r>
          </a:p>
          <a:p>
            <a:pPr lvl="1"/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6EEE76A-6FC9-4E97-92E0-B4865929A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33" y="3074435"/>
            <a:ext cx="3339193" cy="220193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952CF18-8C0E-42ED-BD14-5ABCDC873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570" y="2746379"/>
            <a:ext cx="2628900" cy="349171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33D7378-6965-4B5B-83C9-F11F2D4347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4684" y="2990269"/>
            <a:ext cx="3521392" cy="2637645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C466E9DC-1326-4032-B6FA-F96782E71D30}"/>
              </a:ext>
            </a:extLst>
          </p:cNvPr>
          <p:cNvSpPr/>
          <p:nvPr/>
        </p:nvSpPr>
        <p:spPr>
          <a:xfrm>
            <a:off x="7654018" y="1748555"/>
            <a:ext cx="4492826" cy="47181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98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4B6CCC-14F2-4B4F-AB30-ED16442F5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012" y="1491341"/>
            <a:ext cx="8689976" cy="2509213"/>
          </a:xfrm>
        </p:spPr>
        <p:txBody>
          <a:bodyPr/>
          <a:lstStyle/>
          <a:p>
            <a:r>
              <a:rPr lang="fr-FR" dirty="0"/>
              <a:t>Faire un </a:t>
            </a:r>
            <a:r>
              <a:rPr lang="fr-FR" b="1" u="sng" dirty="0"/>
              <a:t>bon</a:t>
            </a:r>
            <a:r>
              <a:rPr lang="fr-FR" dirty="0"/>
              <a:t> film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7246C74-616D-4377-A032-7E30A2BBD6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805542"/>
            <a:ext cx="8689976" cy="1371599"/>
          </a:xfrm>
        </p:spPr>
        <p:txBody>
          <a:bodyPr/>
          <a:lstStyle/>
          <a:p>
            <a:r>
              <a:rPr lang="fr-FR" sz="6600" b="1" dirty="0">
                <a:solidFill>
                  <a:srgbClr val="00B050"/>
                </a:solidFill>
              </a:rPr>
              <a:t>Rubrique bonus</a:t>
            </a:r>
          </a:p>
        </p:txBody>
      </p:sp>
    </p:spTree>
    <p:extLst>
      <p:ext uri="{BB962C8B-B14F-4D97-AF65-F5344CB8AC3E}">
        <p14:creationId xmlns:p14="http://schemas.microsoft.com/office/powerpoint/2010/main" val="1360300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1DDE31-2C1D-44B6-9CEB-E43DD41E9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185" y="310174"/>
            <a:ext cx="10364451" cy="614860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Rubrique bonus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7C795F0-5827-448A-9F8A-9896D1653B10}"/>
              </a:ext>
            </a:extLst>
          </p:cNvPr>
          <p:cNvSpPr txBox="1"/>
          <p:nvPr/>
        </p:nvSpPr>
        <p:spPr>
          <a:xfrm>
            <a:off x="786185" y="1146522"/>
            <a:ext cx="10972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3600" dirty="0"/>
              <a:t>Titre </a:t>
            </a:r>
            <a:r>
              <a:rPr lang="fr-FR" sz="3600" dirty="0">
                <a:sym typeface="Wingdings" panose="05000000000000000000" pitchFamily="2" charset="2"/>
              </a:rPr>
              <a:t> </a:t>
            </a:r>
            <a:r>
              <a:rPr lang="fr-FR" sz="3600" i="1" dirty="0">
                <a:sym typeface="Wingdings" panose="05000000000000000000" pitchFamily="2" charset="2"/>
              </a:rPr>
              <a:t>Soyez clair et concis…</a:t>
            </a:r>
          </a:p>
          <a:p>
            <a:pPr marL="457200" indent="-457200">
              <a:buFont typeface="+mj-lt"/>
              <a:buAutoNum type="arabicPeriod"/>
            </a:pPr>
            <a:endParaRPr lang="fr-FR" sz="3600" dirty="0"/>
          </a:p>
          <a:p>
            <a:pPr marL="457200" indent="-457200">
              <a:buFont typeface="+mj-lt"/>
              <a:buAutoNum type="arabicPeriod"/>
            </a:pPr>
            <a:r>
              <a:rPr lang="fr-FR" sz="3600" dirty="0"/>
              <a:t>Habillage </a:t>
            </a:r>
            <a:r>
              <a:rPr lang="fr-FR" sz="3600" dirty="0">
                <a:sym typeface="Wingdings" panose="05000000000000000000" pitchFamily="2" charset="2"/>
              </a:rPr>
              <a:t> </a:t>
            </a:r>
            <a:r>
              <a:rPr lang="fr-FR" sz="3600" i="1" dirty="0">
                <a:sym typeface="Wingdings" panose="05000000000000000000" pitchFamily="2" charset="2"/>
              </a:rPr>
              <a:t>Musique, bruitages…</a:t>
            </a:r>
          </a:p>
          <a:p>
            <a:pPr marL="457200" indent="-457200">
              <a:buFont typeface="+mj-lt"/>
              <a:buAutoNum type="arabicPeriod"/>
            </a:pPr>
            <a:endParaRPr lang="fr-FR" sz="3600" i="1" dirty="0"/>
          </a:p>
          <a:p>
            <a:pPr marL="457200" indent="-457200">
              <a:buFont typeface="+mj-lt"/>
              <a:buAutoNum type="arabicPeriod"/>
            </a:pPr>
            <a:r>
              <a:rPr lang="fr-FR" sz="3600" dirty="0"/>
              <a:t>Vitesse </a:t>
            </a:r>
            <a:r>
              <a:rPr lang="fr-FR" sz="3600" dirty="0">
                <a:sym typeface="Wingdings" panose="05000000000000000000" pitchFamily="2" charset="2"/>
              </a:rPr>
              <a:t> </a:t>
            </a:r>
            <a:r>
              <a:rPr lang="fr-FR" sz="3600" i="1" dirty="0">
                <a:sym typeface="Wingdings" panose="05000000000000000000" pitchFamily="2" charset="2"/>
              </a:rPr>
              <a:t>Zoom, vitesse de lecture…</a:t>
            </a:r>
          </a:p>
          <a:p>
            <a:pPr marL="457200" indent="-457200">
              <a:buFont typeface="+mj-lt"/>
              <a:buAutoNum type="arabicPeriod"/>
            </a:pPr>
            <a:endParaRPr lang="fr-FR" sz="3600" i="1" dirty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3600" dirty="0">
                <a:sym typeface="Wingdings" panose="05000000000000000000" pitchFamily="2" charset="2"/>
              </a:rPr>
              <a:t>Format  </a:t>
            </a:r>
            <a:r>
              <a:rPr lang="fr-FR" sz="3600" i="1" dirty="0">
                <a:sym typeface="Wingdings" panose="05000000000000000000" pitchFamily="2" charset="2"/>
              </a:rPr>
              <a:t>16/9 ; 4/3 ; grand écran…</a:t>
            </a:r>
          </a:p>
          <a:p>
            <a:pPr marL="457200" indent="-457200">
              <a:buFont typeface="+mj-lt"/>
              <a:buAutoNum type="arabicPeriod"/>
            </a:pPr>
            <a:endParaRPr lang="fr-FR" sz="3600" i="1" dirty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3600" dirty="0">
                <a:sym typeface="Wingdings" panose="05000000000000000000" pitchFamily="2" charset="2"/>
              </a:rPr>
              <a:t>Exportation  </a:t>
            </a:r>
            <a:r>
              <a:rPr lang="fr-FR" sz="3600" i="1" dirty="0">
                <a:sym typeface="Wingdings" panose="05000000000000000000" pitchFamily="2" charset="2"/>
              </a:rPr>
              <a:t>privilégier petite taille</a:t>
            </a:r>
            <a:endParaRPr lang="fr-FR" sz="3600" i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3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3600" dirty="0"/>
          </a:p>
        </p:txBody>
      </p:sp>
      <p:pic>
        <p:nvPicPr>
          <p:cNvPr id="2050" name="Picture 2" descr="Résultat de recherche d'images pour &quot;police titre&quot;">
            <a:extLst>
              <a:ext uri="{FF2B5EF4-FFF2-40B4-BE49-F238E27FC236}">
                <a16:creationId xmlns:a16="http://schemas.microsoft.com/office/drawing/2014/main" id="{E965A669-26F6-4470-93EB-60F0617C9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985" y="2071807"/>
            <a:ext cx="7583729" cy="294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680FF66-EC0E-484C-B484-B53DB7B3A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249" y="1645103"/>
            <a:ext cx="5946322" cy="356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3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1DDE31-2C1D-44B6-9CEB-E43DD41E9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185" y="310174"/>
            <a:ext cx="10364451" cy="614860"/>
          </a:xfrm>
        </p:spPr>
        <p:txBody>
          <a:bodyPr>
            <a:normAutofit/>
          </a:bodyPr>
          <a:lstStyle/>
          <a:p>
            <a:r>
              <a:rPr lang="fr-FR" dirty="0"/>
              <a:t>conclusion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B0FAC38-1D87-4657-A701-E3A405FD9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344" y="925034"/>
            <a:ext cx="3955311" cy="593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10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F640AE8-D0DE-4F14-9056-8BAB599B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4E1767F-1A24-4534-A4ED-838D007D7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29" y="117021"/>
            <a:ext cx="9935936" cy="662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61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1DDE31-2C1D-44B6-9CEB-E43DD41E9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185" y="310174"/>
            <a:ext cx="10364451" cy="614860"/>
          </a:xfrm>
        </p:spPr>
        <p:txBody>
          <a:bodyPr>
            <a:normAutofit fontScale="90000"/>
          </a:bodyPr>
          <a:lstStyle/>
          <a:p>
            <a:r>
              <a:rPr lang="fr-FR" dirty="0"/>
              <a:t>1. Pourquoi / Pour qui réaliser une vidéo ?</a:t>
            </a:r>
            <a:br>
              <a:rPr lang="fr-FR" dirty="0"/>
            </a:b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7C795F0-5827-448A-9F8A-9896D1653B10}"/>
              </a:ext>
            </a:extLst>
          </p:cNvPr>
          <p:cNvSpPr txBox="1"/>
          <p:nvPr/>
        </p:nvSpPr>
        <p:spPr>
          <a:xfrm>
            <a:off x="903767" y="1073887"/>
            <a:ext cx="109728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200" dirty="0"/>
              <a:t>Différents types de vidéo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200" dirty="0"/>
              <a:t>Film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200" dirty="0"/>
              <a:t>Publicitaire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200" dirty="0"/>
              <a:t>Court-métrage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200" dirty="0"/>
              <a:t>Concours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200" dirty="0"/>
              <a:t>Animé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200" dirty="0"/>
              <a:t>…</a:t>
            </a:r>
          </a:p>
          <a:p>
            <a:endParaRPr lang="fr-FR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200" dirty="0"/>
              <a:t> Quelle orientation donner à votre vidéo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200" dirty="0"/>
              <a:t>Sérieux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200" dirty="0"/>
              <a:t>Comique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200" dirty="0"/>
              <a:t>A but éducatif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200" dirty="0"/>
              <a:t>Dramatique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200" dirty="0"/>
              <a:t>Horrifique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200" dirty="0"/>
              <a:t>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185111B-F7F1-4D5F-BD80-23B9DE21A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303" y="4286073"/>
            <a:ext cx="1498040" cy="149804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CFE4011-6B28-494F-88DF-8CD9DF139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343" y="4286073"/>
            <a:ext cx="1083809" cy="149804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F225E46-6E63-4A3F-9219-5A43ECF16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540" y="4398959"/>
            <a:ext cx="1698543" cy="1272268"/>
          </a:xfrm>
          <a:prstGeom prst="rect">
            <a:avLst/>
          </a:prstGeom>
        </p:spPr>
      </p:pic>
      <p:pic>
        <p:nvPicPr>
          <p:cNvPr id="3074" name="Picture 2" descr="Résultat de recherche d'images pour &quot;logo dramatique&quot;">
            <a:extLst>
              <a:ext uri="{FF2B5EF4-FFF2-40B4-BE49-F238E27FC236}">
                <a16:creationId xmlns:a16="http://schemas.microsoft.com/office/drawing/2014/main" id="{A6EFD745-473D-443E-B4B2-968C0A5587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7"/>
          <a:stretch/>
        </p:blipFill>
        <p:spPr bwMode="auto">
          <a:xfrm>
            <a:off x="8433785" y="4286073"/>
            <a:ext cx="1498040" cy="141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ésultat de recherche d'images pour &quot;frankenstein&quot;">
            <a:extLst>
              <a:ext uri="{FF2B5EF4-FFF2-40B4-BE49-F238E27FC236}">
                <a16:creationId xmlns:a16="http://schemas.microsoft.com/office/drawing/2014/main" id="{79B470D2-E60E-498F-9534-67504EA84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818" y="4214582"/>
            <a:ext cx="966629" cy="164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09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1DDE31-2C1D-44B6-9CEB-E43DD41E9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185" y="310174"/>
            <a:ext cx="10364451" cy="614860"/>
          </a:xfrm>
        </p:spPr>
        <p:txBody>
          <a:bodyPr>
            <a:normAutofit fontScale="90000"/>
          </a:bodyPr>
          <a:lstStyle/>
          <a:p>
            <a:r>
              <a:rPr lang="fr-FR" dirty="0"/>
              <a:t>1. Pourquoi / Pour qui réaliser une vidéo ?</a:t>
            </a:r>
            <a:br>
              <a:rPr lang="fr-FR" dirty="0"/>
            </a:br>
            <a:endParaRPr lang="fr-FR" dirty="0"/>
          </a:p>
        </p:txBody>
      </p:sp>
      <p:pic>
        <p:nvPicPr>
          <p:cNvPr id="4098" name="Picture 2" descr="Résultat de recherche d'images pour &quot;enfants&quot;">
            <a:extLst>
              <a:ext uri="{FF2B5EF4-FFF2-40B4-BE49-F238E27FC236}">
                <a16:creationId xmlns:a16="http://schemas.microsoft.com/office/drawing/2014/main" id="{424ED17F-AE96-43A9-B2BD-827F28675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893" y="1854200"/>
            <a:ext cx="1579108" cy="149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ésultat de recherche d'images pour &quot;tous public&quot;">
            <a:extLst>
              <a:ext uri="{FF2B5EF4-FFF2-40B4-BE49-F238E27FC236}">
                <a16:creationId xmlns:a16="http://schemas.microsoft.com/office/drawing/2014/main" id="{83D0702B-E7A4-49CC-AE2E-153352E957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26571" r="6000" b="24641"/>
          <a:stretch/>
        </p:blipFill>
        <p:spPr bwMode="auto">
          <a:xfrm>
            <a:off x="3210607" y="2215754"/>
            <a:ext cx="1687286" cy="92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ésultat de recherche d'images pour &quot;agé&quot;">
            <a:extLst>
              <a:ext uri="{FF2B5EF4-FFF2-40B4-BE49-F238E27FC236}">
                <a16:creationId xmlns:a16="http://schemas.microsoft.com/office/drawing/2014/main" id="{FEADFAFD-5759-449F-9121-F5551B3AB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358" y="1854200"/>
            <a:ext cx="1821871" cy="153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ésultat de recherche d'images pour &quot;scientifique&quot;">
            <a:extLst>
              <a:ext uri="{FF2B5EF4-FFF2-40B4-BE49-F238E27FC236}">
                <a16:creationId xmlns:a16="http://schemas.microsoft.com/office/drawing/2014/main" id="{C3E2CC01-561D-4E79-B838-4BA2AABCC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254" y="2166931"/>
            <a:ext cx="1434873" cy="101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50BAE20-92E7-467A-8266-7203964188F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101" t="24303" r="7790"/>
          <a:stretch/>
        </p:blipFill>
        <p:spPr>
          <a:xfrm>
            <a:off x="10652478" y="2263426"/>
            <a:ext cx="1371602" cy="76361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1B81C1F4-0921-47E2-80C6-1FCF79014C26}"/>
              </a:ext>
            </a:extLst>
          </p:cNvPr>
          <p:cNvSpPr txBox="1"/>
          <p:nvPr/>
        </p:nvSpPr>
        <p:spPr>
          <a:xfrm>
            <a:off x="786185" y="1169386"/>
            <a:ext cx="109728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200" dirty="0"/>
              <a:t>A quel public est destiné votre vidéo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200" dirty="0"/>
              <a:t>Tout public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200" dirty="0"/>
              <a:t>Jeunes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200" dirty="0"/>
              <a:t>Agé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200" dirty="0"/>
              <a:t>Scientifique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200" dirty="0"/>
              <a:t>Personnel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200" dirty="0"/>
              <a:t>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200" dirty="0"/>
              <a:t>Quelle durée donner à votre vidéo 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dirty="0"/>
              <a:t>« </a:t>
            </a:r>
            <a:r>
              <a:rPr lang="fr-FR" sz="2400" i="1" dirty="0"/>
              <a:t>D'après une étude canadienne menée par Microsoft, celle-ci est de 8 secondes en moyenne, contre 12 en 2000. »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200" i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200" dirty="0"/>
          </a:p>
          <a:p>
            <a:endParaRPr lang="fr-FR" sz="2200" dirty="0"/>
          </a:p>
          <a:p>
            <a:endParaRPr lang="fr-FR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200" dirty="0"/>
          </a:p>
        </p:txBody>
      </p:sp>
      <p:graphicFrame>
        <p:nvGraphicFramePr>
          <p:cNvPr id="13" name="Tableau 4">
            <a:extLst>
              <a:ext uri="{FF2B5EF4-FFF2-40B4-BE49-F238E27FC236}">
                <a16:creationId xmlns:a16="http://schemas.microsoft.com/office/drawing/2014/main" id="{99B08C3B-065F-4D60-9803-F311D8DAF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540150"/>
              </p:ext>
            </p:extLst>
          </p:nvPr>
        </p:nvGraphicFramePr>
        <p:xfrm>
          <a:off x="2032000" y="5003800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8789328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84271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Type de vidéo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Durée optimal d’attention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948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Promotionnel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0’20’’ (www.malaga-brand.com)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627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Internet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0’30’’ à 1’ (www.malaga-brand.com)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136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Pédagogique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6’00’’ (</a:t>
                      </a:r>
                      <a:r>
                        <a:rPr lang="fr-FR" dirty="0">
                          <a:hlinkClick r:id="rId7"/>
                        </a:rPr>
                        <a:t>https://blog.edx.org</a:t>
                      </a:r>
                      <a:r>
                        <a:rPr lang="fr-FR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350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Scientifique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2’15’’ (</a:t>
                      </a:r>
                      <a:r>
                        <a:rPr lang="fr-FR" i="1" dirty="0"/>
                        <a:t>Norman </a:t>
                      </a:r>
                      <a:r>
                        <a:rPr lang="fr-FR" i="1" dirty="0" err="1"/>
                        <a:t>Makoto</a:t>
                      </a:r>
                      <a:r>
                        <a:rPr lang="fr-FR" i="1" dirty="0"/>
                        <a:t> Su)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168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23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1DDE31-2C1D-44B6-9CEB-E43DD41E9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185" y="310174"/>
            <a:ext cx="10364451" cy="614860"/>
          </a:xfrm>
        </p:spPr>
        <p:txBody>
          <a:bodyPr>
            <a:normAutofit fontScale="90000"/>
          </a:bodyPr>
          <a:lstStyle/>
          <a:p>
            <a:r>
              <a:rPr lang="fr-FR" dirty="0"/>
              <a:t>1. Pourquoi / Pour qui réaliser une vidéo ?</a:t>
            </a:r>
            <a:br>
              <a:rPr lang="fr-FR" dirty="0"/>
            </a:b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7C795F0-5827-448A-9F8A-9896D1653B10}"/>
              </a:ext>
            </a:extLst>
          </p:cNvPr>
          <p:cNvSpPr txBox="1"/>
          <p:nvPr/>
        </p:nvSpPr>
        <p:spPr>
          <a:xfrm>
            <a:off x="609600" y="2083980"/>
            <a:ext cx="109728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500" dirty="0"/>
              <a:t> Quelle est le temps imparti pour la réalisation 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500" dirty="0"/>
              <a:t>+ vidéo sera complexe, + elle sera longue à réaliser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500" dirty="0"/>
              <a:t>Y a-t-il des recherches à effectuer auparavant 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500" dirty="0"/>
              <a:t>Faut-il se déplacer 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500" dirty="0"/>
              <a:t>Y a-t-il besoin d’autorisation 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500" dirty="0"/>
              <a:t>Dois-je mobiliser d’autres personnes 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500" dirty="0"/>
              <a:t>Mon matériel est il performant ? </a:t>
            </a:r>
            <a:r>
              <a:rPr lang="fr-FR" sz="2500" i="1" dirty="0"/>
              <a:t>(On en reparle après )</a:t>
            </a:r>
            <a:endParaRPr lang="fr-FR" sz="2200" i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200" i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200" i="1" dirty="0"/>
          </a:p>
          <a:p>
            <a:pPr lvl="1"/>
            <a:r>
              <a:rPr lang="fr-FR" sz="3000" i="1" dirty="0">
                <a:solidFill>
                  <a:srgbClr val="FF0000"/>
                </a:solidFill>
              </a:rPr>
              <a:t>N’OUBLIEZ PAS QUE C’EST SUR VOTRE TEMPS PERSONNEL !!!</a:t>
            </a:r>
            <a:endParaRPr lang="fr-FR" sz="30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D93BCAA-7A0D-4DD1-BBE9-F5EC3210E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94375" y="3955344"/>
            <a:ext cx="1496065" cy="152222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B77D76D-81BB-4FAC-9CD2-797EFB6B05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712236" y="967598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1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1DDE31-2C1D-44B6-9CEB-E43DD41E9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185" y="310174"/>
            <a:ext cx="10364451" cy="614860"/>
          </a:xfrm>
        </p:spPr>
        <p:txBody>
          <a:bodyPr>
            <a:normAutofit fontScale="90000"/>
          </a:bodyPr>
          <a:lstStyle/>
          <a:p>
            <a:r>
              <a:rPr lang="fr-FR" dirty="0"/>
              <a:t>1. Pourquoi / Pour qui réaliser une vidéo ?</a:t>
            </a:r>
            <a:br>
              <a:rPr lang="fr-FR" dirty="0"/>
            </a:b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7C795F0-5827-448A-9F8A-9896D1653B10}"/>
              </a:ext>
            </a:extLst>
          </p:cNvPr>
          <p:cNvSpPr txBox="1"/>
          <p:nvPr/>
        </p:nvSpPr>
        <p:spPr>
          <a:xfrm>
            <a:off x="609600" y="3147235"/>
            <a:ext cx="1097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 EST CE REELLEMENT PERTINENT DE REALISER UNE </a:t>
            </a:r>
            <a:r>
              <a:rPr lang="fr-FR" sz="3600" b="1" dirty="0">
                <a:hlinkClick r:id="rId2" action="ppaction://hlinkfile"/>
              </a:rPr>
              <a:t>VIDEO</a:t>
            </a:r>
            <a:r>
              <a:rPr lang="fr-FR" sz="3600" b="1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110206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1DDE31-2C1D-44B6-9CEB-E43DD41E9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185" y="310174"/>
            <a:ext cx="10364451" cy="614860"/>
          </a:xfrm>
        </p:spPr>
        <p:txBody>
          <a:bodyPr>
            <a:normAutofit/>
          </a:bodyPr>
          <a:lstStyle/>
          <a:p>
            <a:r>
              <a:rPr lang="fr-FR" dirty="0"/>
              <a:t>2. Quels matériels pour ma vidéo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7C795F0-5827-448A-9F8A-9896D1653B10}"/>
              </a:ext>
            </a:extLst>
          </p:cNvPr>
          <p:cNvSpPr txBox="1"/>
          <p:nvPr/>
        </p:nvSpPr>
        <p:spPr>
          <a:xfrm>
            <a:off x="1219200" y="1767007"/>
            <a:ext cx="1097280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4100" dirty="0"/>
              <a:t>Visuel</a:t>
            </a:r>
          </a:p>
          <a:p>
            <a:pPr marL="457200" indent="-457200">
              <a:buFont typeface="+mj-lt"/>
              <a:buAutoNum type="arabicPeriod"/>
            </a:pPr>
            <a:endParaRPr lang="fr-FR" sz="4100" dirty="0"/>
          </a:p>
          <a:p>
            <a:pPr marL="457200" indent="-457200">
              <a:buFont typeface="+mj-lt"/>
              <a:buAutoNum type="arabicPeriod"/>
            </a:pPr>
            <a:r>
              <a:rPr lang="fr-FR" sz="4100" dirty="0"/>
              <a:t>Son</a:t>
            </a:r>
          </a:p>
          <a:p>
            <a:pPr marL="457200" indent="-457200">
              <a:buFont typeface="+mj-lt"/>
              <a:buAutoNum type="arabicPeriod"/>
            </a:pPr>
            <a:endParaRPr lang="fr-FR" sz="4100" dirty="0"/>
          </a:p>
          <a:p>
            <a:pPr marL="457200" indent="-457200">
              <a:buFont typeface="+mj-lt"/>
              <a:buAutoNum type="arabicPeriod"/>
            </a:pPr>
            <a:r>
              <a:rPr lang="fr-FR" sz="4100" dirty="0"/>
              <a:t>Accessoires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pic>
        <p:nvPicPr>
          <p:cNvPr id="5122" name="Picture 2" descr="Résultat de recherche d'images pour &quot;singe bouche oreille yeux&quot;">
            <a:extLst>
              <a:ext uri="{FF2B5EF4-FFF2-40B4-BE49-F238E27FC236}">
                <a16:creationId xmlns:a16="http://schemas.microsoft.com/office/drawing/2014/main" id="{7F41B049-F25D-4B8F-85B3-8436434B8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599" y="1489074"/>
            <a:ext cx="6110287" cy="457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37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1DDE31-2C1D-44B6-9CEB-E43DD41E9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185" y="310174"/>
            <a:ext cx="10364451" cy="614860"/>
          </a:xfrm>
        </p:spPr>
        <p:txBody>
          <a:bodyPr>
            <a:normAutofit/>
          </a:bodyPr>
          <a:lstStyle/>
          <a:p>
            <a:r>
              <a:rPr lang="fr-FR" dirty="0"/>
              <a:t>2. Quels matériels pour ma vidéo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7C795F0-5827-448A-9F8A-9896D1653B10}"/>
              </a:ext>
            </a:extLst>
          </p:cNvPr>
          <p:cNvSpPr txBox="1"/>
          <p:nvPr/>
        </p:nvSpPr>
        <p:spPr>
          <a:xfrm>
            <a:off x="1219199" y="925034"/>
            <a:ext cx="10972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4100" dirty="0"/>
              <a:t>Visuel</a:t>
            </a:r>
          </a:p>
          <a:p>
            <a:endParaRPr lang="fr-FR" sz="2200" dirty="0"/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fr-FR" sz="22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fr-FR" sz="2500" dirty="0"/>
              <a:t>Professionnelle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fr-FR" sz="25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fr-FR" sz="25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fr-FR" sz="25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fr-FR" sz="2500" dirty="0"/>
              <a:t>Amateur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fr-FR" sz="25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fr-FR" sz="2500" dirty="0"/>
          </a:p>
          <a:p>
            <a:pPr lvl="3"/>
            <a:endParaRPr lang="fr-FR" sz="25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fr-FR" sz="2500" dirty="0"/>
              <a:t>A portée de main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fr-FR" sz="22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fr-FR" sz="22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fr-FR" sz="22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fr-FR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200" dirty="0"/>
          </a:p>
        </p:txBody>
      </p:sp>
      <p:pic>
        <p:nvPicPr>
          <p:cNvPr id="1026" name="Picture 2" descr="Résultat de recherche d'images pour &quot;caméra professionnel&quot;">
            <a:extLst>
              <a:ext uri="{FF2B5EF4-FFF2-40B4-BE49-F238E27FC236}">
                <a16:creationId xmlns:a16="http://schemas.microsoft.com/office/drawing/2014/main" id="{DC3AD045-D388-4E0B-B5AF-01F52BD35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85" y="2987507"/>
            <a:ext cx="2264229" cy="88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289879A-AB09-49FD-B109-80F8B8A02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474" y="2914635"/>
            <a:ext cx="1071563" cy="107156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8250A43-DF28-409F-9424-DDA75795D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512" y="2951763"/>
            <a:ext cx="1331459" cy="99730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DD94B89-8302-47E3-A7B2-A7E9DD10CE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000" t="18000" r="15968" b="17492"/>
          <a:stretch/>
        </p:blipFill>
        <p:spPr>
          <a:xfrm>
            <a:off x="9990672" y="2629358"/>
            <a:ext cx="1415143" cy="138248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5A5C180-8DBD-4BD7-8831-13A3FC7042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536" t="10000" r="5510" b="16004"/>
          <a:stretch/>
        </p:blipFill>
        <p:spPr>
          <a:xfrm>
            <a:off x="1219199" y="4399996"/>
            <a:ext cx="1564140" cy="88623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3F01D3C-526C-490A-BFA6-E6756BA37BC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905" t="17492" r="13430" b="18000"/>
          <a:stretch/>
        </p:blipFill>
        <p:spPr>
          <a:xfrm>
            <a:off x="4297474" y="4399996"/>
            <a:ext cx="1071563" cy="92579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A6A21DF-9B66-480D-8ADC-94FA20E700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5448" y="4164382"/>
            <a:ext cx="1742108" cy="116140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1C99DA7-DEA4-4CA6-93F9-F4686DFBF78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5254" t="25194" r="24977" b="21460"/>
          <a:stretch/>
        </p:blipFill>
        <p:spPr>
          <a:xfrm>
            <a:off x="9990672" y="4428996"/>
            <a:ext cx="1469573" cy="82823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BCE921E-78BB-47E9-B47B-C0709ADF71B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4128" t="11270" r="11190" b="7301"/>
          <a:stretch/>
        </p:blipFill>
        <p:spPr>
          <a:xfrm>
            <a:off x="1219199" y="5720343"/>
            <a:ext cx="1043407" cy="1137658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A0CDA05-875B-4E3C-9E2F-04353E4A1E9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6349" t="8096" r="25238" b="7301"/>
          <a:stretch/>
        </p:blipFill>
        <p:spPr>
          <a:xfrm>
            <a:off x="4450162" y="5602217"/>
            <a:ext cx="705722" cy="1233277"/>
          </a:xfrm>
          <a:prstGeom prst="rect">
            <a:avLst/>
          </a:prstGeom>
        </p:spPr>
      </p:pic>
      <p:pic>
        <p:nvPicPr>
          <p:cNvPr id="1028" name="Picture 4" descr="Résultat de recherche d'images pour &quot;caméra tuyau&quot;">
            <a:extLst>
              <a:ext uri="{FF2B5EF4-FFF2-40B4-BE49-F238E27FC236}">
                <a16:creationId xmlns:a16="http://schemas.microsoft.com/office/drawing/2014/main" id="{5BBD0F40-13E8-40B7-BDC0-FC3A111B6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118" y="5674089"/>
            <a:ext cx="1745282" cy="116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92E2D19D-229E-4DFE-81C5-E1A61049148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6945" b="14381"/>
          <a:stretch/>
        </p:blipFill>
        <p:spPr>
          <a:xfrm>
            <a:off x="9990672" y="5872094"/>
            <a:ext cx="1435627" cy="985906"/>
          </a:xfrm>
          <a:prstGeom prst="rect">
            <a:avLst/>
          </a:prstGeom>
        </p:spPr>
      </p:pic>
      <p:sp>
        <p:nvSpPr>
          <p:cNvPr id="25" name="Ellipse 24">
            <a:extLst>
              <a:ext uri="{FF2B5EF4-FFF2-40B4-BE49-F238E27FC236}">
                <a16:creationId xmlns:a16="http://schemas.microsoft.com/office/drawing/2014/main" id="{8BAA0944-4ED3-4FD6-88E0-A1601DCC14D4}"/>
              </a:ext>
            </a:extLst>
          </p:cNvPr>
          <p:cNvSpPr/>
          <p:nvPr/>
        </p:nvSpPr>
        <p:spPr>
          <a:xfrm>
            <a:off x="4005943" y="4164382"/>
            <a:ext cx="1861457" cy="13111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0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BD0C3880-CED5-48D5-9078-B9D0FFE5ED37}"/>
              </a:ext>
            </a:extLst>
          </p:cNvPr>
          <p:cNvSpPr txBox="1">
            <a:spLocks/>
          </p:cNvSpPr>
          <p:nvPr/>
        </p:nvSpPr>
        <p:spPr>
          <a:xfrm>
            <a:off x="786185" y="310174"/>
            <a:ext cx="10364451" cy="614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2. Quels matériels pour ma vidéo ?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3FE45F-98BF-40B1-821B-31135F824ED3}"/>
              </a:ext>
            </a:extLst>
          </p:cNvPr>
          <p:cNvSpPr txBox="1"/>
          <p:nvPr/>
        </p:nvSpPr>
        <p:spPr>
          <a:xfrm>
            <a:off x="1219199" y="925034"/>
            <a:ext cx="10972800" cy="6848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100" dirty="0"/>
              <a:t>2. Son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fr-FR" sz="2400" dirty="0"/>
              <a:t>Professionnelle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fr-FR" sz="2400" dirty="0"/>
              <a:t>Amateur / A portée de main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fr-FR" sz="2400" dirty="0"/>
          </a:p>
          <a:p>
            <a:pPr lvl="3"/>
            <a:endParaRPr lang="fr-FR" sz="2400" dirty="0"/>
          </a:p>
          <a:p>
            <a:pPr lvl="3"/>
            <a:endParaRPr lang="fr-FR" sz="22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fr-FR" sz="22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fr-FR" sz="22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fr-FR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200" dirty="0"/>
          </a:p>
        </p:txBody>
      </p:sp>
      <p:pic>
        <p:nvPicPr>
          <p:cNvPr id="2050" name="Picture 2" descr="Résultat de recherche d'images pour &quot;microphone professionnel&quot;">
            <a:extLst>
              <a:ext uri="{FF2B5EF4-FFF2-40B4-BE49-F238E27FC236}">
                <a16:creationId xmlns:a16="http://schemas.microsoft.com/office/drawing/2014/main" id="{F9F08274-5F8C-480A-B7EF-D324DE320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29" y="2319310"/>
            <a:ext cx="1729531" cy="172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B5EA445-0C5D-4323-A70A-CA1E0F7410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38" t="14928" r="13188" b="17787"/>
          <a:stretch/>
        </p:blipFill>
        <p:spPr>
          <a:xfrm>
            <a:off x="3222171" y="2401893"/>
            <a:ext cx="2104909" cy="1501399"/>
          </a:xfrm>
          <a:prstGeom prst="rect">
            <a:avLst/>
          </a:prstGeom>
        </p:spPr>
      </p:pic>
      <p:pic>
        <p:nvPicPr>
          <p:cNvPr id="2052" name="Picture 4" descr="Résultat de recherche d'images pour &quot;enregistreur son professionnel zoom&quot;">
            <a:extLst>
              <a:ext uri="{FF2B5EF4-FFF2-40B4-BE49-F238E27FC236}">
                <a16:creationId xmlns:a16="http://schemas.microsoft.com/office/drawing/2014/main" id="{D7E390E8-9783-48C2-9E51-36AD468B6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620" y="2264665"/>
            <a:ext cx="953181" cy="190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9680BBF-141E-4089-A429-12B6CCB8DB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587"/>
          <a:stretch/>
        </p:blipFill>
        <p:spPr>
          <a:xfrm>
            <a:off x="6310561" y="2319310"/>
            <a:ext cx="1698171" cy="150139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7C30E46-E332-4BE0-8FD5-7A96979493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857" r="25511"/>
          <a:stretch/>
        </p:blipFill>
        <p:spPr>
          <a:xfrm>
            <a:off x="634432" y="4863610"/>
            <a:ext cx="1486629" cy="172184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F0FF8AB-E3A1-4DE6-A5DD-658A661AEFC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3333"/>
          <a:stretch/>
        </p:blipFill>
        <p:spPr>
          <a:xfrm>
            <a:off x="3505199" y="4863610"/>
            <a:ext cx="1497257" cy="172184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31381D2-9FD3-40FD-86B5-840AE10E5D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7360" y="4863611"/>
            <a:ext cx="1684216" cy="168421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D7268B9-26B4-4DEA-B91A-8070A554EF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70180" y="4819928"/>
            <a:ext cx="2311390" cy="1737395"/>
          </a:xfrm>
          <a:prstGeom prst="rect">
            <a:avLst/>
          </a:prstGeom>
        </p:spPr>
      </p:pic>
      <p:sp>
        <p:nvSpPr>
          <p:cNvPr id="21" name="Ellipse 20">
            <a:extLst>
              <a:ext uri="{FF2B5EF4-FFF2-40B4-BE49-F238E27FC236}">
                <a16:creationId xmlns:a16="http://schemas.microsoft.com/office/drawing/2014/main" id="{F23EF964-CA91-4A0B-A236-3BFF45B71432}"/>
              </a:ext>
            </a:extLst>
          </p:cNvPr>
          <p:cNvSpPr/>
          <p:nvPr/>
        </p:nvSpPr>
        <p:spPr>
          <a:xfrm>
            <a:off x="9516581" y="1903717"/>
            <a:ext cx="1861457" cy="26247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81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Ronds dans l’eau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3260</TotalTime>
  <Words>590</Words>
  <Application>Microsoft Office PowerPoint</Application>
  <PresentationFormat>Grand écran</PresentationFormat>
  <Paragraphs>185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Tw Cen MT</vt:lpstr>
      <vt:lpstr>Wingdings</vt:lpstr>
      <vt:lpstr>Ronds dans l’eau</vt:lpstr>
      <vt:lpstr>Faire un film</vt:lpstr>
      <vt:lpstr>Sommaire</vt:lpstr>
      <vt:lpstr>1. Pourquoi / Pour qui réaliser une vidéo ? </vt:lpstr>
      <vt:lpstr>1. Pourquoi / Pour qui réaliser une vidéo ? </vt:lpstr>
      <vt:lpstr>1. Pourquoi / Pour qui réaliser une vidéo ? </vt:lpstr>
      <vt:lpstr>1. Pourquoi / Pour qui réaliser une vidéo ? </vt:lpstr>
      <vt:lpstr>2. Quels matériels pour ma vidéo ?</vt:lpstr>
      <vt:lpstr>2. Quels matériels pour ma vidéo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3. Les logiciels / SITES (peut être le + important)</vt:lpstr>
      <vt:lpstr>3. Les logiciels / SITES (peut être le + important)</vt:lpstr>
      <vt:lpstr>EXEMPLE + Vidéo finale</vt:lpstr>
      <vt:lpstr>3. Les logiciels / SITES (peut être le + important)</vt:lpstr>
      <vt:lpstr>3. Les logiciels / SITES (peut être le + important)</vt:lpstr>
      <vt:lpstr>3. Les logiciels / SITES (peut être le + important)</vt:lpstr>
      <vt:lpstr>3. Les logiciels / SITES (peut être le + important)</vt:lpstr>
      <vt:lpstr>Faire un bon film</vt:lpstr>
      <vt:lpstr>Rubrique bonus</vt:lpstr>
      <vt:lpstr>conclusion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Faire un film</dc:title>
  <dc:creator>famille</dc:creator>
  <cp:lastModifiedBy>famille</cp:lastModifiedBy>
  <cp:revision>50</cp:revision>
  <dcterms:created xsi:type="dcterms:W3CDTF">2019-09-25T19:13:03Z</dcterms:created>
  <dcterms:modified xsi:type="dcterms:W3CDTF">2019-10-01T20:54:36Z</dcterms:modified>
</cp:coreProperties>
</file>